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2D7"/>
    <a:srgbClr val="F0AECA"/>
    <a:srgbClr val="9CBC5C"/>
    <a:srgbClr val="6FC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2" autoAdjust="0"/>
    <p:restoredTop sz="94660"/>
  </p:normalViewPr>
  <p:slideViewPr>
    <p:cSldViewPr>
      <p:cViewPr varScale="1">
        <p:scale>
          <a:sx n="85" d="100"/>
          <a:sy n="85" d="100"/>
        </p:scale>
        <p:origin x="18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191D-7E03-456C-8DFC-06EB6AC9E356}" type="datetimeFigureOut">
              <a:rPr lang="pt-BR" smtClean="0"/>
              <a:pPr/>
              <a:t>10/01/2022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2172-50E6-44F5-B10E-1511B6744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191D-7E03-456C-8DFC-06EB6AC9E356}" type="datetimeFigureOut">
              <a:rPr lang="pt-BR" smtClean="0"/>
              <a:pPr/>
              <a:t>10/01/2022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2172-50E6-44F5-B10E-1511B6744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191D-7E03-456C-8DFC-06EB6AC9E356}" type="datetimeFigureOut">
              <a:rPr lang="pt-BR" smtClean="0"/>
              <a:pPr/>
              <a:t>10/01/2022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2172-50E6-44F5-B10E-1511B6744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191D-7E03-456C-8DFC-06EB6AC9E356}" type="datetimeFigureOut">
              <a:rPr lang="pt-BR" smtClean="0"/>
              <a:pPr/>
              <a:t>10/01/2022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2172-50E6-44F5-B10E-1511B6744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191D-7E03-456C-8DFC-06EB6AC9E356}" type="datetimeFigureOut">
              <a:rPr lang="pt-BR" smtClean="0"/>
              <a:pPr/>
              <a:t>10/01/2022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2172-50E6-44F5-B10E-1511B6744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191D-7E03-456C-8DFC-06EB6AC9E356}" type="datetimeFigureOut">
              <a:rPr lang="pt-BR" smtClean="0"/>
              <a:pPr/>
              <a:t>10/01/2022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2172-50E6-44F5-B10E-1511B6744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191D-7E03-456C-8DFC-06EB6AC9E356}" type="datetimeFigureOut">
              <a:rPr lang="pt-BR" smtClean="0"/>
              <a:pPr/>
              <a:t>10/01/2022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2172-50E6-44F5-B10E-1511B6744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191D-7E03-456C-8DFC-06EB6AC9E356}" type="datetimeFigureOut">
              <a:rPr lang="pt-BR" smtClean="0"/>
              <a:pPr/>
              <a:t>10/01/2022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2172-50E6-44F5-B10E-1511B6744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191D-7E03-456C-8DFC-06EB6AC9E356}" type="datetimeFigureOut">
              <a:rPr lang="pt-BR" smtClean="0"/>
              <a:pPr/>
              <a:t>10/01/2022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2172-50E6-44F5-B10E-1511B6744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191D-7E03-456C-8DFC-06EB6AC9E356}" type="datetimeFigureOut">
              <a:rPr lang="pt-BR" smtClean="0"/>
              <a:pPr/>
              <a:t>10/01/2022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2172-50E6-44F5-B10E-1511B6744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191D-7E03-456C-8DFC-06EB6AC9E356}" type="datetimeFigureOut">
              <a:rPr lang="pt-BR" smtClean="0"/>
              <a:pPr/>
              <a:t>10/01/2022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2172-50E6-44F5-B10E-1511B6744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191D-7E03-456C-8DFC-06EB6AC9E356}" type="datetimeFigureOut">
              <a:rPr lang="pt-BR" smtClean="0"/>
              <a:pPr/>
              <a:t>10/01/2022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D2172-50E6-44F5-B10E-1511B6744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F5CD9A86-9349-454E-A28F-18BE9E350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4" y="346348"/>
            <a:ext cx="9069052" cy="616530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399818FE-0BF3-424B-A495-0EBBA592BB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5427" y="5949280"/>
            <a:ext cx="5178573" cy="4806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A3CBE32-F802-4747-BE55-E32F5075E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8" y="1462526"/>
            <a:ext cx="5004048" cy="315297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D951D6F-A76F-4396-BF77-2E6FB4F907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412776"/>
            <a:ext cx="3960440" cy="3202723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5B7E336-7A4B-43EC-9D82-BCB55AD6C33C}"/>
              </a:ext>
            </a:extLst>
          </p:cNvPr>
          <p:cNvSpPr/>
          <p:nvPr/>
        </p:nvSpPr>
        <p:spPr>
          <a:xfrm>
            <a:off x="5004048" y="1409690"/>
            <a:ext cx="686956" cy="995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80A3D5A-8BB6-41C5-B88F-94AC777E6457}"/>
              </a:ext>
            </a:extLst>
          </p:cNvPr>
          <p:cNvSpPr/>
          <p:nvPr/>
        </p:nvSpPr>
        <p:spPr>
          <a:xfrm>
            <a:off x="0" y="393991"/>
            <a:ext cx="6084168" cy="505191"/>
          </a:xfrm>
          <a:prstGeom prst="rect">
            <a:avLst/>
          </a:prstGeom>
          <a:solidFill>
            <a:srgbClr val="F4C2D7"/>
          </a:solidFill>
          <a:ln>
            <a:solidFill>
              <a:srgbClr val="F4C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chemeClr val="tx1"/>
                </a:solidFill>
              </a:rPr>
              <a:t>LINHA DO TEMPO/PRÓXIMOS PASSOS - PRI</a:t>
            </a:r>
          </a:p>
        </p:txBody>
      </p:sp>
    </p:spTree>
    <p:extLst>
      <p:ext uri="{BB962C8B-B14F-4D97-AF65-F5344CB8AC3E}">
        <p14:creationId xmlns:p14="http://schemas.microsoft.com/office/powerpoint/2010/main" val="360669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Mapa&#10;&#10;Descrição gerada automaticamente">
            <a:extLst>
              <a:ext uri="{FF2B5EF4-FFF2-40B4-BE49-F238E27FC236}">
                <a16:creationId xmlns:a16="http://schemas.microsoft.com/office/drawing/2014/main" id="{C8AC9D7B-0E86-47D4-801E-B66381680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1063"/>
            <a:ext cx="9144000" cy="629693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07604" y="1279854"/>
            <a:ext cx="7128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dirty="0"/>
              <a:t>O Grupo Técnico de Trabalho Macrorregional que tem como objetivo para apoiar o processo de Planejamento </a:t>
            </a:r>
            <a:r>
              <a:rPr lang="pt-BR" dirty="0"/>
              <a:t>R</a:t>
            </a:r>
            <a:r>
              <a:rPr lang="pt-BR" sz="1800" dirty="0"/>
              <a:t>egional </a:t>
            </a:r>
            <a:r>
              <a:rPr lang="pt-BR" dirty="0"/>
              <a:t>I</a:t>
            </a:r>
            <a:r>
              <a:rPr lang="pt-BR" sz="1800" dirty="0"/>
              <a:t>ntegrado nas macrorregiões.</a:t>
            </a:r>
          </a:p>
          <a:p>
            <a:pPr algn="just"/>
            <a:endParaRPr lang="pt-BR" dirty="0"/>
          </a:p>
          <a:p>
            <a:pPr algn="just"/>
            <a:r>
              <a:rPr lang="pt-BR" sz="1800" dirty="0"/>
              <a:t>O GTTM atua em consonância com o Grupo Condutor Estadual (GCE)</a:t>
            </a:r>
          </a:p>
          <a:p>
            <a:pPr algn="just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2B62599-501D-432E-8AE3-65B7DC496669}"/>
              </a:ext>
            </a:extLst>
          </p:cNvPr>
          <p:cNvSpPr/>
          <p:nvPr/>
        </p:nvSpPr>
        <p:spPr>
          <a:xfrm>
            <a:off x="0" y="393991"/>
            <a:ext cx="4139952" cy="505191"/>
          </a:xfrm>
          <a:prstGeom prst="rect">
            <a:avLst/>
          </a:prstGeom>
          <a:solidFill>
            <a:srgbClr val="F4C2D7"/>
          </a:solidFill>
          <a:ln>
            <a:solidFill>
              <a:srgbClr val="F4C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chemeClr val="tx1"/>
                </a:solidFill>
              </a:rPr>
              <a:t>O QUE É O GTTM?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BE00EF28-8B6A-4771-AC71-53210CF16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0371" y="6290994"/>
            <a:ext cx="5233629" cy="485756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43D80C90-CA43-4712-B5C2-C938945BA63C}"/>
              </a:ext>
            </a:extLst>
          </p:cNvPr>
          <p:cNvSpPr/>
          <p:nvPr/>
        </p:nvSpPr>
        <p:spPr>
          <a:xfrm>
            <a:off x="0" y="3140779"/>
            <a:ext cx="4139952" cy="505191"/>
          </a:xfrm>
          <a:prstGeom prst="rect">
            <a:avLst/>
          </a:prstGeom>
          <a:solidFill>
            <a:srgbClr val="F4C2D7"/>
          </a:solidFill>
          <a:ln>
            <a:solidFill>
              <a:srgbClr val="F4C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chemeClr val="tx1"/>
                </a:solidFill>
              </a:rPr>
              <a:t>POR QUE FORMAR O GTTM?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3F7A7F3-FEDC-4B00-AEF0-E4AC0A02386A}"/>
              </a:ext>
            </a:extLst>
          </p:cNvPr>
          <p:cNvSpPr/>
          <p:nvPr/>
        </p:nvSpPr>
        <p:spPr>
          <a:xfrm>
            <a:off x="1007604" y="3924878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O processo de Planejamento Regional Integrado deve envolver os vários atores do território para elaborar, a partir de diretrizes, todos as outras ações que resultará no Plano Macrorregional de Saúde.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Deste modo a partir das </a:t>
            </a:r>
            <a:r>
              <a:rPr lang="pt-BR" b="1" dirty="0"/>
              <a:t>oficinas macrorregionais do PRI </a:t>
            </a:r>
            <a:r>
              <a:rPr lang="pt-BR" dirty="0"/>
              <a:t>realizada em Outubro de 2021, foi proposta a instituição do GTTM. </a:t>
            </a:r>
          </a:p>
        </p:txBody>
      </p:sp>
    </p:spTree>
    <p:extLst>
      <p:ext uri="{BB962C8B-B14F-4D97-AF65-F5344CB8AC3E}">
        <p14:creationId xmlns:p14="http://schemas.microsoft.com/office/powerpoint/2010/main" val="3173503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Mapa&#10;&#10;Descrição gerada automaticamente">
            <a:extLst>
              <a:ext uri="{FF2B5EF4-FFF2-40B4-BE49-F238E27FC236}">
                <a16:creationId xmlns:a16="http://schemas.microsoft.com/office/drawing/2014/main" id="{C8AC9D7B-0E86-47D4-801E-B66381680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1063"/>
            <a:ext cx="9144000" cy="629693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27584" y="1308874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Planejamento de atividades, periodicidade de encontros de acordo com as necessidades locais, em formato remoto/presencial;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Construção das Diretrizes, Objetivos, Metas e Indicadores (DOMI) do Plano Macrorregional;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Subsidiar a realização da análise e organização dos pontos de atenção da RAS na macrorregião;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Apoiar o processo de programação macrorregional das ações e serviços de saúde nos territórios.</a:t>
            </a: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Apoiar da elaboração do Plano de Investimento para a RAS da Macrorregião; 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Mediar a construção do Plano Macrorregional.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2B62599-501D-432E-8AE3-65B7DC496669}"/>
              </a:ext>
            </a:extLst>
          </p:cNvPr>
          <p:cNvSpPr/>
          <p:nvPr/>
        </p:nvSpPr>
        <p:spPr>
          <a:xfrm>
            <a:off x="0" y="393991"/>
            <a:ext cx="6084168" cy="505191"/>
          </a:xfrm>
          <a:prstGeom prst="rect">
            <a:avLst/>
          </a:prstGeom>
          <a:solidFill>
            <a:srgbClr val="F4C2D7"/>
          </a:solidFill>
          <a:ln>
            <a:solidFill>
              <a:srgbClr val="F4C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chemeClr val="tx1"/>
                </a:solidFill>
              </a:rPr>
              <a:t>O GTTM TEM COMO ATRIBUIÇÕES GERAIS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BE00EF28-8B6A-4771-AC71-53210CF16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0371" y="6290994"/>
            <a:ext cx="5233629" cy="48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19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Mapa&#10;&#10;Descrição gerada automaticamente">
            <a:extLst>
              <a:ext uri="{FF2B5EF4-FFF2-40B4-BE49-F238E27FC236}">
                <a16:creationId xmlns:a16="http://schemas.microsoft.com/office/drawing/2014/main" id="{C8AC9D7B-0E86-47D4-801E-B66381680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1063"/>
            <a:ext cx="9144000" cy="629693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3608" y="1648722"/>
            <a:ext cx="6696744" cy="254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dirty="0"/>
              <a:t>Técnicos da SESAB (Nível Central e Regional);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dirty="0"/>
              <a:t>Representantes dos municípios (definidos pelo território);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dirty="0"/>
              <a:t>Apoiadores do COSEMS-BA;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dirty="0"/>
              <a:t>Técnicos da SEINSF / Ministério da Saúde (MS)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dirty="0"/>
              <a:t>Apoiadores do Hospital Alemão Osvaldo Cruz (HAOC)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dirty="0"/>
              <a:t>Consultores da Organização Pan Americana de Saúde (OPAS)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2B62599-501D-432E-8AE3-65B7DC496669}"/>
              </a:ext>
            </a:extLst>
          </p:cNvPr>
          <p:cNvSpPr/>
          <p:nvPr/>
        </p:nvSpPr>
        <p:spPr>
          <a:xfrm>
            <a:off x="0" y="393991"/>
            <a:ext cx="6084168" cy="505191"/>
          </a:xfrm>
          <a:prstGeom prst="rect">
            <a:avLst/>
          </a:prstGeom>
          <a:solidFill>
            <a:srgbClr val="F4C2D7"/>
          </a:solidFill>
          <a:ln>
            <a:solidFill>
              <a:srgbClr val="F4C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chemeClr val="tx1"/>
                </a:solidFill>
              </a:rPr>
              <a:t>COMPOSIÇÃO DO GTTM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BE00EF28-8B6A-4771-AC71-53210CF16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0371" y="6290994"/>
            <a:ext cx="5233629" cy="48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039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256</Words>
  <Application>Microsoft Office PowerPoint</Application>
  <PresentationFormat>Apresentação na tela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 Henrique</dc:creator>
  <cp:lastModifiedBy>APG GASEC</cp:lastModifiedBy>
  <cp:revision>24</cp:revision>
  <dcterms:created xsi:type="dcterms:W3CDTF">2021-10-13T23:48:19Z</dcterms:created>
  <dcterms:modified xsi:type="dcterms:W3CDTF">2022-01-10T12:26:57Z</dcterms:modified>
</cp:coreProperties>
</file>